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7"/>
  </p:notesMasterIdLst>
  <p:sldIdLst>
    <p:sldId id="256" r:id="rId2"/>
    <p:sldId id="258" r:id="rId3"/>
    <p:sldId id="259" r:id="rId4"/>
    <p:sldId id="295" r:id="rId5"/>
    <p:sldId id="296" r:id="rId6"/>
    <p:sldId id="297" r:id="rId7"/>
    <p:sldId id="298" r:id="rId8"/>
    <p:sldId id="299" r:id="rId9"/>
    <p:sldId id="315" r:id="rId10"/>
    <p:sldId id="300" r:id="rId11"/>
    <p:sldId id="301" r:id="rId12"/>
    <p:sldId id="308" r:id="rId13"/>
    <p:sldId id="309" r:id="rId14"/>
    <p:sldId id="312" r:id="rId15"/>
    <p:sldId id="313" r:id="rId16"/>
    <p:sldId id="314" r:id="rId17"/>
    <p:sldId id="302" r:id="rId18"/>
    <p:sldId id="303" r:id="rId19"/>
    <p:sldId id="304" r:id="rId20"/>
    <p:sldId id="306" r:id="rId21"/>
    <p:sldId id="307" r:id="rId22"/>
    <p:sldId id="310" r:id="rId23"/>
    <p:sldId id="274" r:id="rId24"/>
    <p:sldId id="311" r:id="rId25"/>
    <p:sldId id="280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Microsoft Tai Le" panose="020B0502040204020203" pitchFamily="34" charset="0"/>
      <p:regular r:id="rId32"/>
      <p:bold r:id="rId33"/>
    </p:embeddedFont>
    <p:embeddedFont>
      <p:font typeface="Palanquin" panose="020B0004020203020204" pitchFamily="34" charset="77"/>
      <p:regular r:id="rId34"/>
      <p:bold r:id="rId35"/>
    </p:embeddedFont>
    <p:embeddedFont>
      <p:font typeface="Roboto Slab" pitchFamily="2" charset="0"/>
      <p:regular r:id="rId36"/>
      <p:bold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75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7858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558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147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77877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3868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92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9041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7539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5100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726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6635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0730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5821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687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8833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550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142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492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7491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slide" Target="slide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uhksz-stackoverflow.cn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891017" y="14119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/>
              <a:t>CUHKSZ-Overflow</a:t>
            </a:r>
            <a:br>
              <a:rPr lang="en-US" sz="3600" dirty="0"/>
            </a:br>
            <a:r>
              <a:rPr lang="en-US" sz="1600" dirty="0">
                <a:solidFill>
                  <a:schemeClr val="accent4">
                    <a:lumMod val="75000"/>
                  </a:schemeClr>
                </a:solidFill>
              </a:rPr>
              <a:t>-an online forum database design</a:t>
            </a:r>
            <a:endParaRPr sz="1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7A12A5-047A-B6D3-2D2D-7E4DB96BA704}"/>
              </a:ext>
            </a:extLst>
          </p:cNvPr>
          <p:cNvSpPr txBox="1"/>
          <p:nvPr/>
        </p:nvSpPr>
        <p:spPr>
          <a:xfrm>
            <a:off x="3244132" y="3037398"/>
            <a:ext cx="4174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N" dirty="0"/>
          </a:p>
        </p:txBody>
      </p:sp>
      <p:sp>
        <p:nvSpPr>
          <p:cNvPr id="4" name="Google Shape;161;p30">
            <a:extLst>
              <a:ext uri="{FF2B5EF4-FFF2-40B4-BE49-F238E27FC236}">
                <a16:creationId xmlns:a16="http://schemas.microsoft.com/office/drawing/2014/main" id="{FAEC581B-F0DC-A40A-90B2-D6EA995993AF}"/>
              </a:ext>
            </a:extLst>
          </p:cNvPr>
          <p:cNvSpPr txBox="1">
            <a:spLocks/>
          </p:cNvSpPr>
          <p:nvPr/>
        </p:nvSpPr>
        <p:spPr>
          <a:xfrm>
            <a:off x="3315694" y="3495372"/>
            <a:ext cx="4786685" cy="4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119010010 </a:t>
            </a:r>
            <a:r>
              <a:rPr lang="en-US" dirty="0" err="1">
                <a:latin typeface="Microsoft Tai Le" panose="020B0502040204020203" pitchFamily="34" charset="0"/>
                <a:cs typeface="Microsoft Tai Le" panose="020B0502040204020203" pitchFamily="34" charset="0"/>
              </a:rPr>
              <a:t>ChenBoyi</a:t>
            </a:r>
            <a:r>
              <a:rPr lang="en-US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       119010167 </a:t>
            </a:r>
            <a:r>
              <a:rPr lang="en-US" dirty="0" err="1">
                <a:latin typeface="Microsoft Tai Le" panose="020B0502040204020203" pitchFamily="34" charset="0"/>
                <a:cs typeface="Microsoft Tai Le" panose="020B0502040204020203" pitchFamily="34" charset="0"/>
              </a:rPr>
              <a:t>LiZihan</a:t>
            </a:r>
            <a:endParaRPr lang="en-US" dirty="0">
              <a:latin typeface="Microsoft Tai Le" panose="020B0502040204020203" pitchFamily="34" charset="0"/>
              <a:cs typeface="Microsoft Tai Le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7D94A2-FC57-734D-BA72-2371E7FB554E}"/>
              </a:ext>
            </a:extLst>
          </p:cNvPr>
          <p:cNvSpPr txBox="1"/>
          <p:nvPr/>
        </p:nvSpPr>
        <p:spPr>
          <a:xfrm>
            <a:off x="3315694" y="3922572"/>
            <a:ext cx="45239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119010185 </a:t>
            </a:r>
            <a:r>
              <a:rPr lang="en-US" dirty="0" err="1">
                <a:latin typeface="Microsoft Tai Le" panose="020B0502040204020203" pitchFamily="34" charset="0"/>
                <a:cs typeface="Microsoft Tai Le" panose="020B0502040204020203" pitchFamily="34" charset="0"/>
              </a:rPr>
              <a:t>LinghuHan</a:t>
            </a:r>
            <a:r>
              <a:rPr lang="en-US" dirty="0">
                <a:latin typeface="Microsoft Tai Le" panose="020B0502040204020203" pitchFamily="34" charset="0"/>
                <a:cs typeface="Microsoft Tai Le" panose="020B0502040204020203" pitchFamily="34" charset="0"/>
              </a:rPr>
              <a:t>      119010108 </a:t>
            </a:r>
            <a:r>
              <a:rPr lang="en-US" dirty="0" err="1">
                <a:latin typeface="Microsoft Tai Le" panose="020B0502040204020203" pitchFamily="34" charset="0"/>
                <a:cs typeface="Microsoft Tai Le" panose="020B0502040204020203" pitchFamily="34" charset="0"/>
              </a:rPr>
              <a:t>HuangPengxiang</a:t>
            </a:r>
            <a:endParaRPr lang="en-C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655700" y="1850210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dirty="0">
                <a:solidFill>
                  <a:schemeClr val="accent4"/>
                </a:solidFill>
              </a:rPr>
              <a:t>3.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sz="4000" dirty="0"/>
              <a:t>Sample Queries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4045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altLang="zh-CN" dirty="0">
                <a:solidFill>
                  <a:schemeClr val="accent6">
                    <a:lumMod val="75000"/>
                  </a:schemeClr>
                </a:solidFill>
                <a:latin typeface="Palanquin"/>
                <a:ea typeface="Palanquin"/>
                <a:cs typeface="Palanquin"/>
                <a:sym typeface="Palanquin"/>
              </a:rPr>
              <a:t>DDL: Definition with integrity constraints 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E2F09492-F044-B271-E8D5-62EA78522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28" y="1094052"/>
            <a:ext cx="5430365" cy="34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916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# Query 1: </a:t>
            </a:r>
            <a:r>
              <a:rPr lang="en-US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directly interacts with </a:t>
            </a:r>
            <a:r>
              <a:rPr lang="en-US" altLang="zh-CN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database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6" name="图片 2">
            <a:extLst>
              <a:ext uri="{FF2B5EF4-FFF2-40B4-BE49-F238E27FC236}">
                <a16:creationId xmlns:a16="http://schemas.microsoft.com/office/drawing/2014/main" id="{DE4D7B77-18F6-F960-BC2E-E60FE637C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" y="1190886"/>
            <a:ext cx="9083040" cy="91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10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# Query 2: </a:t>
            </a:r>
            <a:r>
              <a:rPr lang="en-US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Query within python: </a:t>
            </a:r>
            <a:r>
              <a:rPr lang="en-US" b="1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SELECT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6" name="图片 7">
            <a:extLst>
              <a:ext uri="{FF2B5EF4-FFF2-40B4-BE49-F238E27FC236}">
                <a16:creationId xmlns:a16="http://schemas.microsoft.com/office/drawing/2014/main" id="{2E96E2F4-A454-1681-4B78-D51BC8439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91" y="1176840"/>
            <a:ext cx="5756585" cy="36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525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# Query 3: </a:t>
            </a:r>
            <a:r>
              <a:rPr lang="en-US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Query within python: </a:t>
            </a:r>
            <a:r>
              <a:rPr lang="en-US" b="1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UPDATE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5" name="图片 2">
            <a:extLst>
              <a:ext uri="{FF2B5EF4-FFF2-40B4-BE49-F238E27FC236}">
                <a16:creationId xmlns:a16="http://schemas.microsoft.com/office/drawing/2014/main" id="{276DD5CF-D88F-214B-3CA0-563899F9C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38" y="1205788"/>
            <a:ext cx="7065444" cy="297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11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# Query 3: </a:t>
            </a:r>
            <a:r>
              <a:rPr lang="en-US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Query within python: </a:t>
            </a:r>
            <a:r>
              <a:rPr lang="en-US" b="1" dirty="0">
                <a:solidFill>
                  <a:schemeClr val="bg2"/>
                </a:solidFill>
                <a:latin typeface="Palanquin"/>
                <a:ea typeface="Palanquin"/>
                <a:cs typeface="Palanquin"/>
                <a:sym typeface="Palanquin"/>
              </a:rPr>
              <a:t>DELETE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6" name="图片 3">
            <a:extLst>
              <a:ext uri="{FF2B5EF4-FFF2-40B4-BE49-F238E27FC236}">
                <a16:creationId xmlns:a16="http://schemas.microsoft.com/office/drawing/2014/main" id="{F8778B9F-CC7E-33D9-9ECA-E41F3EBD0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45" y="1454388"/>
            <a:ext cx="7026089" cy="2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264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126192" y="109337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Other Ways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5" name="Google Shape;466;p44">
            <a:extLst>
              <a:ext uri="{FF2B5EF4-FFF2-40B4-BE49-F238E27FC236}">
                <a16:creationId xmlns:a16="http://schemas.microsoft.com/office/drawing/2014/main" id="{EEC0F3E1-94DF-1A7B-A819-1CDE6C485BB6}"/>
              </a:ext>
            </a:extLst>
          </p:cNvPr>
          <p:cNvSpPr txBox="1"/>
          <p:nvPr/>
        </p:nvSpPr>
        <p:spPr>
          <a:xfrm>
            <a:off x="126192" y="911091"/>
            <a:ext cx="77175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Alternative Method: Query set </a:t>
            </a:r>
          </a:p>
        </p:txBody>
      </p:sp>
      <p:pic>
        <p:nvPicPr>
          <p:cNvPr id="7" name="图片 3">
            <a:extLst>
              <a:ext uri="{FF2B5EF4-FFF2-40B4-BE49-F238E27FC236}">
                <a16:creationId xmlns:a16="http://schemas.microsoft.com/office/drawing/2014/main" id="{0F5362C8-3338-4349-37E4-55D84AC52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90" y="1695752"/>
            <a:ext cx="6226080" cy="952583"/>
          </a:xfrm>
          <a:prstGeom prst="rect">
            <a:avLst/>
          </a:prstGeom>
        </p:spPr>
      </p:pic>
      <p:sp>
        <p:nvSpPr>
          <p:cNvPr id="8" name="Google Shape;466;p44">
            <a:extLst>
              <a:ext uri="{FF2B5EF4-FFF2-40B4-BE49-F238E27FC236}">
                <a16:creationId xmlns:a16="http://schemas.microsoft.com/office/drawing/2014/main" id="{AC55DD65-3C8F-5AAD-2068-AF023A41189B}"/>
              </a:ext>
            </a:extLst>
          </p:cNvPr>
          <p:cNvSpPr txBox="1"/>
          <p:nvPr/>
        </p:nvSpPr>
        <p:spPr>
          <a:xfrm>
            <a:off x="126192" y="3164453"/>
            <a:ext cx="77175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It is less comprehensive than SQL, but still a way to interact with the database.</a:t>
            </a:r>
          </a:p>
        </p:txBody>
      </p:sp>
    </p:spTree>
    <p:extLst>
      <p:ext uri="{BB962C8B-B14F-4D97-AF65-F5344CB8AC3E}">
        <p14:creationId xmlns:p14="http://schemas.microsoft.com/office/powerpoint/2010/main" val="3412273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655700" y="1850210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dirty="0">
                <a:solidFill>
                  <a:schemeClr val="accent4"/>
                </a:solidFill>
              </a:rPr>
              <a:t>4.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sz="4000" dirty="0"/>
              <a:t>Improve with index 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6722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" name="Google Shape;536;p47">
            <a:extLst>
              <a:ext uri="{FF2B5EF4-FFF2-40B4-BE49-F238E27FC236}">
                <a16:creationId xmlns:a16="http://schemas.microsoft.com/office/drawing/2014/main" id="{D5C8524B-8A86-4D36-F029-224515C063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231" y="42513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Hash Index</a:t>
            </a:r>
            <a:endParaRPr dirty="0"/>
          </a:p>
        </p:txBody>
      </p:sp>
      <p:sp>
        <p:nvSpPr>
          <p:cNvPr id="6" name="Google Shape;255;p28">
            <a:extLst>
              <a:ext uri="{FF2B5EF4-FFF2-40B4-BE49-F238E27FC236}">
                <a16:creationId xmlns:a16="http://schemas.microsoft.com/office/drawing/2014/main" id="{D904C010-405A-9BD1-C207-6728BA0DDD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7931" y="1128588"/>
            <a:ext cx="74661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-US" sz="1400" b="1" dirty="0">
                <a:latin typeface="Palanquin"/>
                <a:ea typeface="Palanquin"/>
                <a:cs typeface="Palanquin"/>
                <a:sym typeface="Palanquin"/>
              </a:rPr>
              <a:t>Advantage: </a:t>
            </a:r>
            <a:r>
              <a:rPr lang="en-US" sz="1400" dirty="0">
                <a:latin typeface="Palanquin"/>
                <a:ea typeface="Palanquin"/>
                <a:cs typeface="Palanquin"/>
                <a:sym typeface="Palanquin"/>
              </a:rPr>
              <a:t>faster when searching for a specific row (e.g. user id,)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US" sz="1400" b="1"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CN" sz="2000" dirty="0">
              <a:solidFill>
                <a:schemeClr val="accent1"/>
              </a:solidFill>
              <a:latin typeface="Roboto Slab"/>
              <a:ea typeface="Roboto Slab"/>
              <a:sym typeface="Roboto Slab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CN" sz="1400" b="1" dirty="0"/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-US" sz="1400" b="1" dirty="0">
                <a:latin typeface="Palanquin"/>
                <a:cs typeface="Palanquin"/>
                <a:sym typeface="Palanquin"/>
              </a:rPr>
              <a:t>Disadvantage</a:t>
            </a:r>
            <a:r>
              <a:rPr lang="en-US" sz="1400" dirty="0">
                <a:latin typeface="Palanquin"/>
                <a:ea typeface="Palanquin"/>
                <a:cs typeface="Palanquin"/>
                <a:sym typeface="Palanquin"/>
              </a:rPr>
              <a:t>: Use “memory” engine, volatile, not secure (are gone when dataset restart)</a:t>
            </a:r>
          </a:p>
        </p:txBody>
      </p:sp>
    </p:spTree>
    <p:extLst>
      <p:ext uri="{BB962C8B-B14F-4D97-AF65-F5344CB8AC3E}">
        <p14:creationId xmlns:p14="http://schemas.microsoft.com/office/powerpoint/2010/main" val="1401648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4" name="Google Shape;536;p47">
            <a:extLst>
              <a:ext uri="{FF2B5EF4-FFF2-40B4-BE49-F238E27FC236}">
                <a16:creationId xmlns:a16="http://schemas.microsoft.com/office/drawing/2014/main" id="{D5C8524B-8A86-4D36-F029-224515C063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231" y="42513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B-Tree Index</a:t>
            </a:r>
            <a:endParaRPr dirty="0"/>
          </a:p>
        </p:txBody>
      </p:sp>
      <p:sp>
        <p:nvSpPr>
          <p:cNvPr id="15" name="Google Shape;553;p48">
            <a:extLst>
              <a:ext uri="{FF2B5EF4-FFF2-40B4-BE49-F238E27FC236}">
                <a16:creationId xmlns:a16="http://schemas.microsoft.com/office/drawing/2014/main" id="{3C6A5657-D574-BD0D-7AEE-C97468AE3436}"/>
              </a:ext>
            </a:extLst>
          </p:cNvPr>
          <p:cNvSpPr txBox="1"/>
          <p:nvPr/>
        </p:nvSpPr>
        <p:spPr>
          <a:xfrm>
            <a:off x="232231" y="901772"/>
            <a:ext cx="7717500" cy="752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Advantage</a:t>
            </a:r>
            <a:r>
              <a:rPr lang="en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: can improve speed on searching for a range of values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5" name="Google Shape;554;p48">
            <a:extLst>
              <a:ext uri="{FF2B5EF4-FFF2-40B4-BE49-F238E27FC236}">
                <a16:creationId xmlns:a16="http://schemas.microsoft.com/office/drawing/2014/main" id="{E7FCD963-DBB3-629A-22EB-A5E5B31FD164}"/>
              </a:ext>
            </a:extLst>
          </p:cNvPr>
          <p:cNvSpPr txBox="1"/>
          <p:nvPr/>
        </p:nvSpPr>
        <p:spPr>
          <a:xfrm>
            <a:off x="1488800" y="3153234"/>
            <a:ext cx="1475081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q</a:t>
            </a: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uestion_id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6" name="Google Shape;555;p48">
            <a:extLst>
              <a:ext uri="{FF2B5EF4-FFF2-40B4-BE49-F238E27FC236}">
                <a16:creationId xmlns:a16="http://schemas.microsoft.com/office/drawing/2014/main" id="{7BE51C77-0F5B-4C6E-604C-FCD72EE2B6F5}"/>
              </a:ext>
            </a:extLst>
          </p:cNvPr>
          <p:cNvSpPr txBox="1"/>
          <p:nvPr/>
        </p:nvSpPr>
        <p:spPr>
          <a:xfrm>
            <a:off x="1488800" y="2125448"/>
            <a:ext cx="2086681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s</a:t>
            </a: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ub_group_name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7" name="Google Shape;556;p48">
            <a:extLst>
              <a:ext uri="{FF2B5EF4-FFF2-40B4-BE49-F238E27FC236}">
                <a16:creationId xmlns:a16="http://schemas.microsoft.com/office/drawing/2014/main" id="{D741BC1C-CDA3-CD55-BBF7-6921019F0233}"/>
              </a:ext>
            </a:extLst>
          </p:cNvPr>
          <p:cNvSpPr txBox="1"/>
          <p:nvPr/>
        </p:nvSpPr>
        <p:spPr>
          <a:xfrm>
            <a:off x="1488800" y="2639341"/>
            <a:ext cx="1261124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u</a:t>
            </a: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sername</a:t>
            </a:r>
          </a:p>
        </p:txBody>
      </p:sp>
      <p:sp>
        <p:nvSpPr>
          <p:cNvPr id="8" name="Google Shape;559;p48">
            <a:extLst>
              <a:ext uri="{FF2B5EF4-FFF2-40B4-BE49-F238E27FC236}">
                <a16:creationId xmlns:a16="http://schemas.microsoft.com/office/drawing/2014/main" id="{7372C946-54C6-1FB0-D49D-E68A00FBF5F7}"/>
              </a:ext>
            </a:extLst>
          </p:cNvPr>
          <p:cNvSpPr txBox="1"/>
          <p:nvPr/>
        </p:nvSpPr>
        <p:spPr>
          <a:xfrm>
            <a:off x="1496719" y="3667227"/>
            <a:ext cx="796005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…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</p:spTree>
    <p:extLst>
      <p:ext uri="{BB962C8B-B14F-4D97-AF65-F5344CB8AC3E}">
        <p14:creationId xmlns:p14="http://schemas.microsoft.com/office/powerpoint/2010/main" val="533972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3315225" y="293800"/>
            <a:ext cx="2672107" cy="6234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Contents</a:t>
            </a:r>
            <a:endParaRPr sz="4000" b="1" dirty="0"/>
          </a:p>
        </p:txBody>
      </p:sp>
      <p:cxnSp>
        <p:nvCxnSpPr>
          <p:cNvPr id="89" name="Google Shape;89;p14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3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C4DD85BF-3C40-D831-4938-F857344C71E2}"/>
              </a:ext>
            </a:extLst>
          </p:cNvPr>
          <p:cNvSpPr/>
          <p:nvPr/>
        </p:nvSpPr>
        <p:spPr>
          <a:xfrm>
            <a:off x="713113" y="1634850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29;p33">
            <a:hlinkClick r:id="rId4" action="ppaction://hlinksldjump"/>
            <a:extLst>
              <a:ext uri="{FF2B5EF4-FFF2-40B4-BE49-F238E27FC236}">
                <a16:creationId xmlns:a16="http://schemas.microsoft.com/office/drawing/2014/main" id="{2CC66785-759C-8EFC-1C1D-0FD7795AB7CD}"/>
              </a:ext>
            </a:extLst>
          </p:cNvPr>
          <p:cNvSpPr txBox="1">
            <a:spLocks/>
          </p:cNvSpPr>
          <p:nvPr/>
        </p:nvSpPr>
        <p:spPr>
          <a:xfrm>
            <a:off x="660013" y="1561050"/>
            <a:ext cx="9234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1</a:t>
            </a:r>
          </a:p>
        </p:txBody>
      </p:sp>
      <p:sp>
        <p:nvSpPr>
          <p:cNvPr id="20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785D1688-D8EC-F5A0-0B91-410B33660B6A}"/>
              </a:ext>
            </a:extLst>
          </p:cNvPr>
          <p:cNvSpPr txBox="1">
            <a:spLocks/>
          </p:cNvSpPr>
          <p:nvPr/>
        </p:nvSpPr>
        <p:spPr>
          <a:xfrm>
            <a:off x="1583413" y="1825200"/>
            <a:ext cx="1684500" cy="4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Introduction</a:t>
            </a:r>
          </a:p>
        </p:txBody>
      </p:sp>
      <p:sp>
        <p:nvSpPr>
          <p:cNvPr id="29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D896536B-F6A6-BA22-A682-B775DDFB63A1}"/>
              </a:ext>
            </a:extLst>
          </p:cNvPr>
          <p:cNvSpPr/>
          <p:nvPr/>
        </p:nvSpPr>
        <p:spPr>
          <a:xfrm>
            <a:off x="3473541" y="1634850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</a:t>
            </a:r>
            <a:endParaRPr dirty="0"/>
          </a:p>
        </p:txBody>
      </p:sp>
      <p:sp>
        <p:nvSpPr>
          <p:cNvPr id="30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7B143E48-9CFC-E554-4E14-100442F3C2C1}"/>
              </a:ext>
            </a:extLst>
          </p:cNvPr>
          <p:cNvSpPr/>
          <p:nvPr/>
        </p:nvSpPr>
        <p:spPr>
          <a:xfrm>
            <a:off x="6500886" y="1665977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</a:t>
            </a:r>
            <a:endParaRPr dirty="0"/>
          </a:p>
        </p:txBody>
      </p:sp>
      <p:sp>
        <p:nvSpPr>
          <p:cNvPr id="31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7DCE07C1-F4D2-E884-5943-5AB7865F217F}"/>
              </a:ext>
            </a:extLst>
          </p:cNvPr>
          <p:cNvSpPr/>
          <p:nvPr/>
        </p:nvSpPr>
        <p:spPr>
          <a:xfrm>
            <a:off x="713113" y="3383844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</a:t>
            </a:r>
            <a:endParaRPr dirty="0"/>
          </a:p>
        </p:txBody>
      </p:sp>
      <p:sp>
        <p:nvSpPr>
          <p:cNvPr id="32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1905DA6A-EAED-E974-74E5-C4534D10FCC3}"/>
              </a:ext>
            </a:extLst>
          </p:cNvPr>
          <p:cNvSpPr/>
          <p:nvPr/>
        </p:nvSpPr>
        <p:spPr>
          <a:xfrm>
            <a:off x="3481939" y="3375857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</a:t>
            </a:r>
            <a:endParaRPr dirty="0"/>
          </a:p>
        </p:txBody>
      </p:sp>
      <p:sp>
        <p:nvSpPr>
          <p:cNvPr id="33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3C8A7F7E-ED2A-BE62-606D-9A806D600F6A}"/>
              </a:ext>
            </a:extLst>
          </p:cNvPr>
          <p:cNvSpPr txBox="1">
            <a:spLocks/>
          </p:cNvSpPr>
          <p:nvPr/>
        </p:nvSpPr>
        <p:spPr>
          <a:xfrm>
            <a:off x="4315791" y="1327868"/>
            <a:ext cx="1684500" cy="11241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ER-diagram &amp; Relational Schema &amp; Normalization</a:t>
            </a:r>
          </a:p>
        </p:txBody>
      </p:sp>
      <p:sp>
        <p:nvSpPr>
          <p:cNvPr id="34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F060AE41-6656-3151-70E6-3292AB2F0E90}"/>
              </a:ext>
            </a:extLst>
          </p:cNvPr>
          <p:cNvSpPr txBox="1">
            <a:spLocks/>
          </p:cNvSpPr>
          <p:nvPr/>
        </p:nvSpPr>
        <p:spPr>
          <a:xfrm>
            <a:off x="7368186" y="1799976"/>
            <a:ext cx="1684500" cy="4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SQL Queries</a:t>
            </a:r>
          </a:p>
        </p:txBody>
      </p:sp>
      <p:sp>
        <p:nvSpPr>
          <p:cNvPr id="35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0CCCD38A-44B5-B640-9B85-120FC487136B}"/>
              </a:ext>
            </a:extLst>
          </p:cNvPr>
          <p:cNvSpPr txBox="1">
            <a:spLocks/>
          </p:cNvSpPr>
          <p:nvPr/>
        </p:nvSpPr>
        <p:spPr>
          <a:xfrm>
            <a:off x="1722261" y="3596679"/>
            <a:ext cx="1684500" cy="4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dirty="0"/>
              <a:t>Improve with Index</a:t>
            </a:r>
          </a:p>
        </p:txBody>
      </p:sp>
      <p:sp>
        <p:nvSpPr>
          <p:cNvPr id="36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851A047F-D843-2FB0-0D0F-40906319F8A5}"/>
              </a:ext>
            </a:extLst>
          </p:cNvPr>
          <p:cNvSpPr txBox="1">
            <a:spLocks/>
          </p:cNvSpPr>
          <p:nvPr/>
        </p:nvSpPr>
        <p:spPr>
          <a:xfrm>
            <a:off x="4377164" y="3596679"/>
            <a:ext cx="1684500" cy="4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dirty="0"/>
              <a:t>Web Demo</a:t>
            </a:r>
          </a:p>
        </p:txBody>
      </p:sp>
      <p:sp>
        <p:nvSpPr>
          <p:cNvPr id="37" name="Google Shape;222;p33">
            <a:hlinkClick r:id="rId4" action="ppaction://hlinksldjump"/>
            <a:extLst>
              <a:ext uri="{FF2B5EF4-FFF2-40B4-BE49-F238E27FC236}">
                <a16:creationId xmlns:a16="http://schemas.microsoft.com/office/drawing/2014/main" id="{96F87CE8-D7B6-8F1A-C2D0-6FF554A05F37}"/>
              </a:ext>
            </a:extLst>
          </p:cNvPr>
          <p:cNvSpPr/>
          <p:nvPr/>
        </p:nvSpPr>
        <p:spPr>
          <a:xfrm>
            <a:off x="6500886" y="3424736"/>
            <a:ext cx="817200" cy="817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6</a:t>
            </a:r>
            <a:endParaRPr dirty="0"/>
          </a:p>
        </p:txBody>
      </p:sp>
      <p:sp>
        <p:nvSpPr>
          <p:cNvPr id="38" name="Google Shape;230;p33">
            <a:hlinkClick r:id="rId4" action="ppaction://hlinksldjump"/>
            <a:extLst>
              <a:ext uri="{FF2B5EF4-FFF2-40B4-BE49-F238E27FC236}">
                <a16:creationId xmlns:a16="http://schemas.microsoft.com/office/drawing/2014/main" id="{BDAAF0CE-3C00-255A-0F09-CD99B5AD0C52}"/>
              </a:ext>
            </a:extLst>
          </p:cNvPr>
          <p:cNvSpPr txBox="1">
            <a:spLocks/>
          </p:cNvSpPr>
          <p:nvPr/>
        </p:nvSpPr>
        <p:spPr>
          <a:xfrm>
            <a:off x="7467589" y="3641315"/>
            <a:ext cx="1684500" cy="4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dirty="0"/>
              <a:t>Data Mining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6" name="Google Shape;575;p49">
            <a:extLst>
              <a:ext uri="{FF2B5EF4-FFF2-40B4-BE49-F238E27FC236}">
                <a16:creationId xmlns:a16="http://schemas.microsoft.com/office/drawing/2014/main" id="{1D994570-1F8F-E677-B400-779F9E046EE2}"/>
              </a:ext>
            </a:extLst>
          </p:cNvPr>
          <p:cNvSpPr txBox="1"/>
          <p:nvPr/>
        </p:nvSpPr>
        <p:spPr>
          <a:xfrm>
            <a:off x="361231" y="1080774"/>
            <a:ext cx="188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before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7" name="Google Shape;575;p49">
            <a:extLst>
              <a:ext uri="{FF2B5EF4-FFF2-40B4-BE49-F238E27FC236}">
                <a16:creationId xmlns:a16="http://schemas.microsoft.com/office/drawing/2014/main" id="{5D9B5A15-5246-1A83-D7F2-A55C1B2ADA77}"/>
              </a:ext>
            </a:extLst>
          </p:cNvPr>
          <p:cNvSpPr txBox="1"/>
          <p:nvPr/>
        </p:nvSpPr>
        <p:spPr>
          <a:xfrm>
            <a:off x="6336347" y="962874"/>
            <a:ext cx="188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after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8" name="Google Shape;536;p47">
            <a:extLst>
              <a:ext uri="{FF2B5EF4-FFF2-40B4-BE49-F238E27FC236}">
                <a16:creationId xmlns:a16="http://schemas.microsoft.com/office/drawing/2014/main" id="{600C68AE-BFC6-9993-62E0-EF0AD7E3ED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231" y="42513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username</a:t>
            </a:r>
            <a:endParaRPr dirty="0"/>
          </a:p>
        </p:txBody>
      </p:sp>
      <p:grpSp>
        <p:nvGrpSpPr>
          <p:cNvPr id="35" name="组合 20">
            <a:extLst>
              <a:ext uri="{FF2B5EF4-FFF2-40B4-BE49-F238E27FC236}">
                <a16:creationId xmlns:a16="http://schemas.microsoft.com/office/drawing/2014/main" id="{7FF5A294-C952-E34D-23A4-660A70E57F30}"/>
              </a:ext>
            </a:extLst>
          </p:cNvPr>
          <p:cNvGrpSpPr/>
          <p:nvPr/>
        </p:nvGrpSpPr>
        <p:grpSpPr>
          <a:xfrm>
            <a:off x="256114" y="1830120"/>
            <a:ext cx="4309820" cy="1309174"/>
            <a:chOff x="272218" y="2315150"/>
            <a:chExt cx="4309820" cy="1309174"/>
          </a:xfrm>
        </p:grpSpPr>
        <p:pic>
          <p:nvPicPr>
            <p:cNvPr id="36" name="图片 12">
              <a:extLst>
                <a:ext uri="{FF2B5EF4-FFF2-40B4-BE49-F238E27FC236}">
                  <a16:creationId xmlns:a16="http://schemas.microsoft.com/office/drawing/2014/main" id="{CD5F6052-D3AF-6469-F445-CF7E85786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2218" y="2315150"/>
              <a:ext cx="4309820" cy="1306575"/>
            </a:xfrm>
            <a:prstGeom prst="rect">
              <a:avLst/>
            </a:prstGeom>
          </p:spPr>
        </p:pic>
        <p:sp>
          <p:nvSpPr>
            <p:cNvPr id="37" name="椭圆 19">
              <a:extLst>
                <a:ext uri="{FF2B5EF4-FFF2-40B4-BE49-F238E27FC236}">
                  <a16:creationId xmlns:a16="http://schemas.microsoft.com/office/drawing/2014/main" id="{882CE6E3-1C50-0BDE-496B-9A27CACC6858}"/>
                </a:ext>
              </a:extLst>
            </p:cNvPr>
            <p:cNvSpPr/>
            <p:nvPr/>
          </p:nvSpPr>
          <p:spPr>
            <a:xfrm>
              <a:off x="2015215" y="3416286"/>
              <a:ext cx="183379" cy="20543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4">
              <a:extLst>
                <a:ext uri="{FF2B5EF4-FFF2-40B4-BE49-F238E27FC236}">
                  <a16:creationId xmlns:a16="http://schemas.microsoft.com/office/drawing/2014/main" id="{B4EAA6A6-D73C-04F8-6848-0BD8629B3F0B}"/>
                </a:ext>
              </a:extLst>
            </p:cNvPr>
            <p:cNvSpPr/>
            <p:nvPr/>
          </p:nvSpPr>
          <p:spPr>
            <a:xfrm>
              <a:off x="2248231" y="3416286"/>
              <a:ext cx="183379" cy="20543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5">
              <a:extLst>
                <a:ext uri="{FF2B5EF4-FFF2-40B4-BE49-F238E27FC236}">
                  <a16:creationId xmlns:a16="http://schemas.microsoft.com/office/drawing/2014/main" id="{531707C9-DAF5-3EF2-5866-BEB9B812BEF2}"/>
                </a:ext>
              </a:extLst>
            </p:cNvPr>
            <p:cNvSpPr/>
            <p:nvPr/>
          </p:nvSpPr>
          <p:spPr>
            <a:xfrm>
              <a:off x="2761926" y="3416286"/>
              <a:ext cx="183379" cy="20543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6">
              <a:extLst>
                <a:ext uri="{FF2B5EF4-FFF2-40B4-BE49-F238E27FC236}">
                  <a16:creationId xmlns:a16="http://schemas.microsoft.com/office/drawing/2014/main" id="{1C52D8B7-1A48-E034-428E-C9C511D0D94A}"/>
                </a:ext>
              </a:extLst>
            </p:cNvPr>
            <p:cNvSpPr/>
            <p:nvPr/>
          </p:nvSpPr>
          <p:spPr>
            <a:xfrm>
              <a:off x="3575746" y="3418885"/>
              <a:ext cx="183379" cy="20543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37">
              <a:extLst>
                <a:ext uri="{FF2B5EF4-FFF2-40B4-BE49-F238E27FC236}">
                  <a16:creationId xmlns:a16="http://schemas.microsoft.com/office/drawing/2014/main" id="{A02D2327-6FFE-2EF9-B4C5-BD0FF38201A0}"/>
                </a:ext>
              </a:extLst>
            </p:cNvPr>
            <p:cNvSpPr/>
            <p:nvPr/>
          </p:nvSpPr>
          <p:spPr>
            <a:xfrm>
              <a:off x="3818692" y="3418886"/>
              <a:ext cx="268072" cy="20284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38">
              <a:extLst>
                <a:ext uri="{FF2B5EF4-FFF2-40B4-BE49-F238E27FC236}">
                  <a16:creationId xmlns:a16="http://schemas.microsoft.com/office/drawing/2014/main" id="{09D370D7-7A67-5C5D-B2A2-AE77B8527CAD}"/>
                </a:ext>
              </a:extLst>
            </p:cNvPr>
            <p:cNvSpPr/>
            <p:nvPr/>
          </p:nvSpPr>
          <p:spPr>
            <a:xfrm>
              <a:off x="4103211" y="3418885"/>
              <a:ext cx="409479" cy="20284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22">
            <a:extLst>
              <a:ext uri="{FF2B5EF4-FFF2-40B4-BE49-F238E27FC236}">
                <a16:creationId xmlns:a16="http://schemas.microsoft.com/office/drawing/2014/main" id="{0B8499BB-D2DD-5032-EBC9-C9067339EC5C}"/>
              </a:ext>
            </a:extLst>
          </p:cNvPr>
          <p:cNvGrpSpPr/>
          <p:nvPr/>
        </p:nvGrpSpPr>
        <p:grpSpPr>
          <a:xfrm>
            <a:off x="4565934" y="1747178"/>
            <a:ext cx="4659670" cy="1472458"/>
            <a:chOff x="4565934" y="2232208"/>
            <a:chExt cx="4659670" cy="1472458"/>
          </a:xfrm>
        </p:grpSpPr>
        <p:pic>
          <p:nvPicPr>
            <p:cNvPr id="44" name="图片 14">
              <a:extLst>
                <a:ext uri="{FF2B5EF4-FFF2-40B4-BE49-F238E27FC236}">
                  <a16:creationId xmlns:a16="http://schemas.microsoft.com/office/drawing/2014/main" id="{006AB733-138D-011F-593F-3246FF201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65934" y="2232208"/>
              <a:ext cx="4659670" cy="1472458"/>
            </a:xfrm>
            <a:prstGeom prst="rect">
              <a:avLst/>
            </a:prstGeom>
          </p:spPr>
        </p:pic>
        <p:sp>
          <p:nvSpPr>
            <p:cNvPr id="45" name="椭圆 21">
              <a:extLst>
                <a:ext uri="{FF2B5EF4-FFF2-40B4-BE49-F238E27FC236}">
                  <a16:creationId xmlns:a16="http://schemas.microsoft.com/office/drawing/2014/main" id="{85E43418-3972-F70C-DCDD-EA5C678F9C3E}"/>
                </a:ext>
              </a:extLst>
            </p:cNvPr>
            <p:cNvSpPr/>
            <p:nvPr/>
          </p:nvSpPr>
          <p:spPr>
            <a:xfrm>
              <a:off x="6203921" y="3555752"/>
              <a:ext cx="222081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1">
              <a:extLst>
                <a:ext uri="{FF2B5EF4-FFF2-40B4-BE49-F238E27FC236}">
                  <a16:creationId xmlns:a16="http://schemas.microsoft.com/office/drawing/2014/main" id="{AF254921-C3AA-1325-D20F-E9FDDCBFF8DA}"/>
                </a:ext>
              </a:extLst>
            </p:cNvPr>
            <p:cNvSpPr/>
            <p:nvPr/>
          </p:nvSpPr>
          <p:spPr>
            <a:xfrm>
              <a:off x="6435394" y="3555752"/>
              <a:ext cx="591440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2">
              <a:extLst>
                <a:ext uri="{FF2B5EF4-FFF2-40B4-BE49-F238E27FC236}">
                  <a16:creationId xmlns:a16="http://schemas.microsoft.com/office/drawing/2014/main" id="{3B5538A1-EEC9-DD92-7A3E-E5DA09F4BC75}"/>
                </a:ext>
              </a:extLst>
            </p:cNvPr>
            <p:cNvSpPr/>
            <p:nvPr/>
          </p:nvSpPr>
          <p:spPr>
            <a:xfrm>
              <a:off x="7026834" y="3555752"/>
              <a:ext cx="591440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3">
              <a:extLst>
                <a:ext uri="{FF2B5EF4-FFF2-40B4-BE49-F238E27FC236}">
                  <a16:creationId xmlns:a16="http://schemas.microsoft.com/office/drawing/2014/main" id="{8497CF13-67B3-47C5-D9EC-95DE3F5B38C7}"/>
                </a:ext>
              </a:extLst>
            </p:cNvPr>
            <p:cNvSpPr/>
            <p:nvPr/>
          </p:nvSpPr>
          <p:spPr>
            <a:xfrm>
              <a:off x="8223347" y="3555752"/>
              <a:ext cx="207303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4">
              <a:extLst>
                <a:ext uri="{FF2B5EF4-FFF2-40B4-BE49-F238E27FC236}">
                  <a16:creationId xmlns:a16="http://schemas.microsoft.com/office/drawing/2014/main" id="{3EAA07A0-275F-4970-DE31-7026E1A2A240}"/>
                </a:ext>
              </a:extLst>
            </p:cNvPr>
            <p:cNvSpPr/>
            <p:nvPr/>
          </p:nvSpPr>
          <p:spPr>
            <a:xfrm>
              <a:off x="8483894" y="3555752"/>
              <a:ext cx="207303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5">
              <a:extLst>
                <a:ext uri="{FF2B5EF4-FFF2-40B4-BE49-F238E27FC236}">
                  <a16:creationId xmlns:a16="http://schemas.microsoft.com/office/drawing/2014/main" id="{8F1FAF79-B2B9-87C3-8FA6-152A7D93E187}"/>
                </a:ext>
              </a:extLst>
            </p:cNvPr>
            <p:cNvSpPr/>
            <p:nvPr/>
          </p:nvSpPr>
          <p:spPr>
            <a:xfrm>
              <a:off x="8744441" y="3555752"/>
              <a:ext cx="399559" cy="14791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2" name="图片 4">
            <a:extLst>
              <a:ext uri="{FF2B5EF4-FFF2-40B4-BE49-F238E27FC236}">
                <a16:creationId xmlns:a16="http://schemas.microsoft.com/office/drawing/2014/main" id="{13C387CB-1F16-C05D-AEF1-C2119E8BA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2887" y="3652671"/>
            <a:ext cx="506011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52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655700" y="1850210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dirty="0">
                <a:solidFill>
                  <a:schemeClr val="accent4"/>
                </a:solidFill>
              </a:rPr>
              <a:t>5.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sz="4000" dirty="0"/>
              <a:t>Web Demo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4" name="Google Shape;393;p35">
            <a:extLst>
              <a:ext uri="{FF2B5EF4-FFF2-40B4-BE49-F238E27FC236}">
                <a16:creationId xmlns:a16="http://schemas.microsoft.com/office/drawing/2014/main" id="{3039B18C-41BA-E607-CC3F-15DB92384524}"/>
              </a:ext>
            </a:extLst>
          </p:cNvPr>
          <p:cNvGrpSpPr/>
          <p:nvPr/>
        </p:nvGrpSpPr>
        <p:grpSpPr>
          <a:xfrm>
            <a:off x="4410879" y="949678"/>
            <a:ext cx="4542205" cy="2661224"/>
            <a:chOff x="2282299" y="798604"/>
            <a:chExt cx="4542205" cy="2661224"/>
          </a:xfrm>
        </p:grpSpPr>
        <p:sp>
          <p:nvSpPr>
            <p:cNvPr id="5" name="Google Shape;394;p35">
              <a:extLst>
                <a:ext uri="{FF2B5EF4-FFF2-40B4-BE49-F238E27FC236}">
                  <a16:creationId xmlns:a16="http://schemas.microsoft.com/office/drawing/2014/main" id="{C25991BD-65AD-66E1-926B-5DAE184B804D}"/>
                </a:ext>
              </a:extLst>
            </p:cNvPr>
            <p:cNvSpPr/>
            <p:nvPr/>
          </p:nvSpPr>
          <p:spPr>
            <a:xfrm>
              <a:off x="2653749" y="798604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95;p35">
              <a:extLst>
                <a:ext uri="{FF2B5EF4-FFF2-40B4-BE49-F238E27FC236}">
                  <a16:creationId xmlns:a16="http://schemas.microsoft.com/office/drawing/2014/main" id="{5B2F3C30-BBF3-6654-4ED1-0E6A6FBC08D1}"/>
                </a:ext>
              </a:extLst>
            </p:cNvPr>
            <p:cNvSpPr/>
            <p:nvPr/>
          </p:nvSpPr>
          <p:spPr>
            <a:xfrm>
              <a:off x="2282299" y="3389796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96;p35">
              <a:extLst>
                <a:ext uri="{FF2B5EF4-FFF2-40B4-BE49-F238E27FC236}">
                  <a16:creationId xmlns:a16="http://schemas.microsoft.com/office/drawing/2014/main" id="{8BF3F4CC-67DF-4B58-F93F-B8793D0D21C1}"/>
                </a:ext>
              </a:extLst>
            </p:cNvPr>
            <p:cNvSpPr/>
            <p:nvPr/>
          </p:nvSpPr>
          <p:spPr>
            <a:xfrm>
              <a:off x="2282299" y="3333770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97;p35">
              <a:extLst>
                <a:ext uri="{FF2B5EF4-FFF2-40B4-BE49-F238E27FC236}">
                  <a16:creationId xmlns:a16="http://schemas.microsoft.com/office/drawing/2014/main" id="{642DEC07-7E76-E05F-CE7F-FB6BD4345EE2}"/>
                </a:ext>
              </a:extLst>
            </p:cNvPr>
            <p:cNvSpPr/>
            <p:nvPr/>
          </p:nvSpPr>
          <p:spPr>
            <a:xfrm>
              <a:off x="4216643" y="3333770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C81FB46-BD80-42C6-4DB4-739CCE045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824" y="1095416"/>
            <a:ext cx="3699415" cy="2232198"/>
          </a:xfrm>
          <a:prstGeom prst="rect">
            <a:avLst/>
          </a:prstGeom>
        </p:spPr>
      </p:pic>
      <p:cxnSp>
        <p:nvCxnSpPr>
          <p:cNvPr id="15" name="Google Shape;121;p18">
            <a:extLst>
              <a:ext uri="{FF2B5EF4-FFF2-40B4-BE49-F238E27FC236}">
                <a16:creationId xmlns:a16="http://schemas.microsoft.com/office/drawing/2014/main" id="{E5011A88-C8AD-0B71-45AC-D0C774356CDA}"/>
              </a:ext>
            </a:extLst>
          </p:cNvPr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24;p18">
            <a:extLst>
              <a:ext uri="{FF2B5EF4-FFF2-40B4-BE49-F238E27FC236}">
                <a16:creationId xmlns:a16="http://schemas.microsoft.com/office/drawing/2014/main" id="{880AD54E-6800-0960-1661-57A2EEC18126}"/>
              </a:ext>
            </a:extLst>
          </p:cNvPr>
          <p:cNvGrpSpPr/>
          <p:nvPr/>
        </p:nvGrpSpPr>
        <p:grpSpPr>
          <a:xfrm>
            <a:off x="636105" y="3617399"/>
            <a:ext cx="718476" cy="546177"/>
            <a:chOff x="5972700" y="2330200"/>
            <a:chExt cx="411625" cy="387275"/>
          </a:xfrm>
        </p:grpSpPr>
        <p:sp>
          <p:nvSpPr>
            <p:cNvPr id="17" name="Google Shape;125;p18">
              <a:extLst>
                <a:ext uri="{FF2B5EF4-FFF2-40B4-BE49-F238E27FC236}">
                  <a16:creationId xmlns:a16="http://schemas.microsoft.com/office/drawing/2014/main" id="{2DD1D5C3-A5B2-ED6D-A589-70B4E3FC8708}"/>
                </a:ext>
              </a:extLst>
            </p:cNvPr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8" name="Google Shape;126;p18">
              <a:extLst>
                <a:ext uri="{FF2B5EF4-FFF2-40B4-BE49-F238E27FC236}">
                  <a16:creationId xmlns:a16="http://schemas.microsoft.com/office/drawing/2014/main" id="{3FC22294-9B04-A06D-F539-8B3F678DA102}"/>
                </a:ext>
              </a:extLst>
            </p:cNvPr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9" name="Google Shape;123;p18">
            <a:extLst>
              <a:ext uri="{FF2B5EF4-FFF2-40B4-BE49-F238E27FC236}">
                <a16:creationId xmlns:a16="http://schemas.microsoft.com/office/drawing/2014/main" id="{C9B81C8B-06E9-7947-8826-2B4C68F9AA49}"/>
              </a:ext>
            </a:extLst>
          </p:cNvPr>
          <p:cNvSpPr/>
          <p:nvPr/>
        </p:nvSpPr>
        <p:spPr>
          <a:xfrm>
            <a:off x="563761" y="3484844"/>
            <a:ext cx="931084" cy="880422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74D73C-9348-CAFD-2C6A-23F99D805CD4}"/>
              </a:ext>
            </a:extLst>
          </p:cNvPr>
          <p:cNvSpPr txBox="1"/>
          <p:nvPr/>
        </p:nvSpPr>
        <p:spPr>
          <a:xfrm>
            <a:off x="1354581" y="3019837"/>
            <a:ext cx="3161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 http://www.cuhksz-stackoverflow.cn/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130107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655700" y="1850210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dirty="0">
                <a:solidFill>
                  <a:schemeClr val="accent4"/>
                </a:solidFill>
              </a:rPr>
              <a:t>6.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sz="4000" dirty="0"/>
              <a:t>Data Mining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18111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0"/>
          <p:cNvSpPr/>
          <p:nvPr/>
        </p:nvSpPr>
        <p:spPr>
          <a:xfrm>
            <a:off x="839750" y="1316881"/>
            <a:ext cx="1866600" cy="184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Searching Process</a:t>
            </a:r>
            <a:endParaRPr dirty="0"/>
          </a:p>
        </p:txBody>
      </p:sp>
      <p:sp>
        <p:nvSpPr>
          <p:cNvPr id="275" name="Google Shape;275;p30"/>
          <p:cNvSpPr/>
          <p:nvPr/>
        </p:nvSpPr>
        <p:spPr>
          <a:xfrm>
            <a:off x="869983" y="1479031"/>
            <a:ext cx="1848255" cy="15213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Filter questions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into serval key words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3065788" y="2386191"/>
            <a:ext cx="2002800" cy="1980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0"/>
          <p:cNvSpPr/>
          <p:nvPr/>
        </p:nvSpPr>
        <p:spPr>
          <a:xfrm>
            <a:off x="3241754" y="2560220"/>
            <a:ext cx="1893469" cy="1632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Search the keywords in inverted index table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5147112" y="624975"/>
            <a:ext cx="2211300" cy="2186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0"/>
          <p:cNvSpPr/>
          <p:nvPr/>
        </p:nvSpPr>
        <p:spPr>
          <a:xfrm>
            <a:off x="5341423" y="817021"/>
            <a:ext cx="1822500" cy="1802400"/>
          </a:xfrm>
          <a:prstGeom prst="ellipse">
            <a:avLst/>
          </a:prstGeom>
          <a:noFill/>
          <a:ln w="7620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80" name="Google Shape;280;p30"/>
          <p:cNvCxnSpPr/>
          <p:nvPr/>
        </p:nvCxnSpPr>
        <p:spPr>
          <a:xfrm>
            <a:off x="2479899" y="2565564"/>
            <a:ext cx="819000" cy="495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0"/>
          <p:cNvCxnSpPr>
            <a:cxnSpLocks/>
            <a:stCxn id="277" idx="7"/>
          </p:cNvCxnSpPr>
          <p:nvPr/>
        </p:nvCxnSpPr>
        <p:spPr>
          <a:xfrm flipV="1">
            <a:off x="4857931" y="2197633"/>
            <a:ext cx="605912" cy="601720"/>
          </a:xfrm>
          <a:prstGeom prst="straightConnector1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2" name="Google Shape;282;p3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5" name="Google Shape;277;p30">
            <a:extLst>
              <a:ext uri="{FF2B5EF4-FFF2-40B4-BE49-F238E27FC236}">
                <a16:creationId xmlns:a16="http://schemas.microsoft.com/office/drawing/2014/main" id="{EF48B91C-9A78-E652-6C81-C525E87AA5D8}"/>
              </a:ext>
            </a:extLst>
          </p:cNvPr>
          <p:cNvSpPr/>
          <p:nvPr/>
        </p:nvSpPr>
        <p:spPr>
          <a:xfrm>
            <a:off x="5431190" y="882006"/>
            <a:ext cx="1650900" cy="1632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Sort the blogs based on similarity</a:t>
            </a:r>
            <a:endParaRPr sz="1800" b="1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" name="Google Shape;536;p47">
            <a:extLst>
              <a:ext uri="{FF2B5EF4-FFF2-40B4-BE49-F238E27FC236}">
                <a16:creationId xmlns:a16="http://schemas.microsoft.com/office/drawing/2014/main" id="{D5C8524B-8A86-4D36-F029-224515C063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231" y="42513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Search Engine</a:t>
            </a:r>
            <a:endParaRPr dirty="0"/>
          </a:p>
        </p:txBody>
      </p:sp>
      <p:sp>
        <p:nvSpPr>
          <p:cNvPr id="6" name="Google Shape;255;p28">
            <a:extLst>
              <a:ext uri="{FF2B5EF4-FFF2-40B4-BE49-F238E27FC236}">
                <a16:creationId xmlns:a16="http://schemas.microsoft.com/office/drawing/2014/main" id="{D904C010-405A-9BD1-C207-6728BA0DDD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57931" y="1128588"/>
            <a:ext cx="8475968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US" sz="1400" b="1" dirty="0"/>
              <a:t>Key word tokenized:  </a:t>
            </a:r>
            <a:r>
              <a:rPr lang="en-US" sz="1400" dirty="0"/>
              <a:t>Natural Language processing (filter the stop word, tense identify, upper letter )</a:t>
            </a:r>
            <a:endParaRPr lang="en-US" sz="1400" b="1"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endParaRPr lang="en-CN" sz="2000" dirty="0">
              <a:solidFill>
                <a:schemeClr val="accent1"/>
              </a:solidFill>
              <a:latin typeface="Roboto Slab"/>
              <a:ea typeface="Roboto Slab"/>
              <a:sym typeface="Roboto Slab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CN" sz="1400" b="1" dirty="0"/>
              <a:t>Searching Speed: </a:t>
            </a:r>
            <a:r>
              <a:rPr lang="en-CN" sz="1400" dirty="0"/>
              <a:t>inverted index table</a:t>
            </a:r>
          </a:p>
          <a:p>
            <a:pPr marL="139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CN" sz="1400" dirty="0"/>
          </a:p>
          <a:p>
            <a:pPr marL="1397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CN" sz="1400" b="1" dirty="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CN" sz="1400" b="1" dirty="0"/>
              <a:t>Similarity Comparision: </a:t>
            </a:r>
            <a:r>
              <a:rPr lang="en-CN" sz="1400" dirty="0"/>
              <a:t> TF-IDF, key word vector projection</a:t>
            </a:r>
            <a:endParaRPr lang="en-CN" sz="1400" b="1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44177F4-D812-C1F7-6792-46F14AAA2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60" y="2934519"/>
            <a:ext cx="4572000" cy="197885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0613787-FCD1-AC88-11B4-64706750B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2244" y="3237702"/>
            <a:ext cx="2807555" cy="137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16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165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405" name="Google Shape;405;p36"/>
          <p:cNvSpPr txBox="1">
            <a:spLocks noGrp="1"/>
          </p:cNvSpPr>
          <p:nvPr>
            <p:ph type="body" idx="4294967295"/>
          </p:nvPr>
        </p:nvSpPr>
        <p:spPr>
          <a:xfrm>
            <a:off x="391601" y="3339050"/>
            <a:ext cx="4863900" cy="1002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If you have any questions, feel free to raise up!</a:t>
            </a:r>
            <a:endParaRPr sz="1600" dirty="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1.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dirty="0"/>
              <a:t>Introduction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1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 forum database designed for CUHKSZ programmers as a problem-solving tool</a:t>
            </a:r>
            <a:endParaRPr sz="16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9" name="Google Shape;272;p35">
            <a:extLst>
              <a:ext uri="{FF2B5EF4-FFF2-40B4-BE49-F238E27FC236}">
                <a16:creationId xmlns:a16="http://schemas.microsoft.com/office/drawing/2014/main" id="{93FFE0D0-9564-9D84-DC93-4E3CA84804AD}"/>
              </a:ext>
            </a:extLst>
          </p:cNvPr>
          <p:cNvSpPr txBox="1">
            <a:spLocks/>
          </p:cNvSpPr>
          <p:nvPr/>
        </p:nvSpPr>
        <p:spPr>
          <a:xfrm>
            <a:off x="713250" y="897309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Roboto Slab"/>
              <a:buNone/>
              <a:defRPr sz="44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/>
              <a:t>MAIN FUNCTION</a:t>
            </a:r>
            <a:endParaRPr lang="en-US" dirty="0"/>
          </a:p>
        </p:txBody>
      </p:sp>
      <p:sp>
        <p:nvSpPr>
          <p:cNvPr id="10" name="Google Shape;273;p35">
            <a:extLst>
              <a:ext uri="{FF2B5EF4-FFF2-40B4-BE49-F238E27FC236}">
                <a16:creationId xmlns:a16="http://schemas.microsoft.com/office/drawing/2014/main" id="{8C27176B-284C-AADD-92A0-BBB73ED41331}"/>
              </a:ext>
            </a:extLst>
          </p:cNvPr>
          <p:cNvSpPr txBox="1"/>
          <p:nvPr/>
        </p:nvSpPr>
        <p:spPr>
          <a:xfrm>
            <a:off x="713250" y="1470009"/>
            <a:ext cx="77175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43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Link the question to its correct answer</a:t>
            </a:r>
            <a:endParaRPr sz="160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1" name="Google Shape;274;p35">
            <a:extLst>
              <a:ext uri="{FF2B5EF4-FFF2-40B4-BE49-F238E27FC236}">
                <a16:creationId xmlns:a16="http://schemas.microsoft.com/office/drawing/2014/main" id="{940D432E-D352-BD38-16D2-305F95CDC877}"/>
              </a:ext>
            </a:extLst>
          </p:cNvPr>
          <p:cNvSpPr txBox="1"/>
          <p:nvPr/>
        </p:nvSpPr>
        <p:spPr>
          <a:xfrm flipH="1">
            <a:off x="718482" y="2293840"/>
            <a:ext cx="188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User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2" name="Google Shape;275;p35">
            <a:extLst>
              <a:ext uri="{FF2B5EF4-FFF2-40B4-BE49-F238E27FC236}">
                <a16:creationId xmlns:a16="http://schemas.microsoft.com/office/drawing/2014/main" id="{08A171A1-1FC2-0C73-EBF5-DD77BB90A3A9}"/>
              </a:ext>
            </a:extLst>
          </p:cNvPr>
          <p:cNvSpPr txBox="1"/>
          <p:nvPr/>
        </p:nvSpPr>
        <p:spPr>
          <a:xfrm flipH="1">
            <a:off x="718607" y="3444728"/>
            <a:ext cx="188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Signika"/>
                <a:ea typeface="Signika"/>
                <a:cs typeface="Signika"/>
                <a:sym typeface="Signika"/>
              </a:rPr>
              <a:t>Blog</a:t>
            </a:r>
            <a:endParaRPr sz="2000" b="1" dirty="0">
              <a:solidFill>
                <a:schemeClr val="dk1"/>
              </a:solidFill>
              <a:latin typeface="Signika"/>
              <a:ea typeface="Signika"/>
              <a:cs typeface="Signika"/>
              <a:sym typeface="Signika"/>
            </a:endParaRPr>
          </a:p>
        </p:txBody>
      </p:sp>
      <p:sp>
        <p:nvSpPr>
          <p:cNvPr id="13" name="Google Shape;281;p35">
            <a:extLst>
              <a:ext uri="{FF2B5EF4-FFF2-40B4-BE49-F238E27FC236}">
                <a16:creationId xmlns:a16="http://schemas.microsoft.com/office/drawing/2014/main" id="{2D8C6501-8835-7D32-0F02-38008E132C9A}"/>
              </a:ext>
            </a:extLst>
          </p:cNvPr>
          <p:cNvSpPr txBox="1"/>
          <p:nvPr/>
        </p:nvSpPr>
        <p:spPr>
          <a:xfrm flipH="1">
            <a:off x="3902045" y="2293840"/>
            <a:ext cx="404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L</a:t>
            </a:r>
            <a:r>
              <a:rPr lang="en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ogin, Register, Upload profile…</a:t>
            </a:r>
            <a:endParaRPr sz="1600" b="1" dirty="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sp>
        <p:nvSpPr>
          <p:cNvPr id="14" name="Google Shape;282;p35">
            <a:extLst>
              <a:ext uri="{FF2B5EF4-FFF2-40B4-BE49-F238E27FC236}">
                <a16:creationId xmlns:a16="http://schemas.microsoft.com/office/drawing/2014/main" id="{E1AC5F29-33F4-1394-7989-2D4BF936EFF9}"/>
              </a:ext>
            </a:extLst>
          </p:cNvPr>
          <p:cNvSpPr txBox="1"/>
          <p:nvPr/>
        </p:nvSpPr>
        <p:spPr>
          <a:xfrm flipH="1">
            <a:off x="3902045" y="3444710"/>
            <a:ext cx="4047000" cy="371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Palanquin"/>
                <a:ea typeface="Palanquin"/>
                <a:cs typeface="Palanquin"/>
                <a:sym typeface="Palanquin"/>
              </a:rPr>
              <a:t>Post, Like, Follow, Answer…</a:t>
            </a:r>
            <a:endParaRPr sz="1600" dirty="0">
              <a:solidFill>
                <a:schemeClr val="dk1"/>
              </a:solidFill>
              <a:latin typeface="Palanquin"/>
              <a:ea typeface="Palanquin"/>
              <a:cs typeface="Palanquin"/>
              <a:sym typeface="Palanquin"/>
            </a:endParaRPr>
          </a:p>
        </p:txBody>
      </p:sp>
      <p:cxnSp>
        <p:nvCxnSpPr>
          <p:cNvPr id="15" name="直接连接符 2">
            <a:extLst>
              <a:ext uri="{FF2B5EF4-FFF2-40B4-BE49-F238E27FC236}">
                <a16:creationId xmlns:a16="http://schemas.microsoft.com/office/drawing/2014/main" id="{4CBDE5CE-9ADE-1AE3-AEBA-D59D0B2A30DC}"/>
              </a:ext>
            </a:extLst>
          </p:cNvPr>
          <p:cNvCxnSpPr>
            <a:cxnSpLocks/>
          </p:cNvCxnSpPr>
          <p:nvPr/>
        </p:nvCxnSpPr>
        <p:spPr>
          <a:xfrm flipV="1">
            <a:off x="2667180" y="2468997"/>
            <a:ext cx="1173167" cy="106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1286E28-6933-9EAA-BBA1-47BE2A25F439}"/>
              </a:ext>
            </a:extLst>
          </p:cNvPr>
          <p:cNvCxnSpPr>
            <a:cxnSpLocks/>
          </p:cNvCxnSpPr>
          <p:nvPr/>
        </p:nvCxnSpPr>
        <p:spPr>
          <a:xfrm flipV="1">
            <a:off x="2667180" y="3619867"/>
            <a:ext cx="1173167" cy="106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31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77830" y="278846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dirty="0">
                <a:solidFill>
                  <a:schemeClr val="accent4"/>
                </a:solidFill>
              </a:rPr>
              <a:t>2.</a:t>
            </a:r>
            <a:br>
              <a:rPr lang="en" sz="6000" dirty="0">
                <a:solidFill>
                  <a:schemeClr val="accent4"/>
                </a:solidFill>
              </a:rPr>
            </a:br>
            <a:r>
              <a:rPr lang="en-US" sz="4000" dirty="0"/>
              <a:t>ER-diagram &amp; Relational Schema &amp; Normalization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833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E-R diagram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D0D8E2-E322-4428-81A6-CD189EA09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371" y="0"/>
            <a:ext cx="49475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18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Schema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8ABAAC6-11C7-CB96-B8DE-E7CF49D6AE9B}"/>
              </a:ext>
            </a:extLst>
          </p:cNvPr>
          <p:cNvGraphicFramePr>
            <a:graphicFrameLocks noGrp="1"/>
          </p:cNvGraphicFramePr>
          <p:nvPr/>
        </p:nvGraphicFramePr>
        <p:xfrm>
          <a:off x="665258" y="1144049"/>
          <a:ext cx="8407180" cy="3261360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8407180">
                  <a:extLst>
                    <a:ext uri="{9D8B030D-6E8A-4147-A177-3AD203B41FA5}">
                      <a16:colId xmlns:a16="http://schemas.microsoft.com/office/drawing/2014/main" val="17147395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/>
                        <a:t>user(</a:t>
                      </a:r>
                      <a:r>
                        <a:rPr lang="en-US" altLang="zh-CN" u="sng" dirty="0">
                          <a:highlight>
                            <a:srgbClr val="00FF00"/>
                          </a:highlight>
                        </a:rPr>
                        <a:t>id</a:t>
                      </a:r>
                      <a:r>
                        <a:rPr lang="en-US" altLang="zh-CN" dirty="0"/>
                        <a:t>, email, username, password, photo, major, grade, </a:t>
                      </a:r>
                      <a:r>
                        <a:rPr lang="en-US" altLang="zh-CN" dirty="0" err="1"/>
                        <a:t>create_time</a:t>
                      </a:r>
                      <a:r>
                        <a:rPr lang="en-US" altLang="zh-CN" dirty="0"/>
                        <a:t>, </a:t>
                      </a:r>
                      <a:r>
                        <a:rPr lang="en-US" altLang="zh-CN" dirty="0" err="1"/>
                        <a:t>update_time</a:t>
                      </a:r>
                      <a:r>
                        <a:rPr lang="en-US" altLang="zh-C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265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/>
                        <a:t>group(</a:t>
                      </a:r>
                      <a:r>
                        <a:rPr lang="en-US" altLang="zh-CN" u="sng" dirty="0"/>
                        <a:t>id</a:t>
                      </a:r>
                      <a:r>
                        <a:rPr lang="en-US" altLang="zh-CN" dirty="0"/>
                        <a:t>, </a:t>
                      </a:r>
                      <a:r>
                        <a:rPr lang="en-US" altLang="zh-CN" dirty="0" err="1">
                          <a:highlight>
                            <a:srgbClr val="FFFF00"/>
                          </a:highlight>
                        </a:rPr>
                        <a:t>group_name</a:t>
                      </a:r>
                      <a:r>
                        <a:rPr lang="en-US" altLang="zh-CN" dirty="0"/>
                        <a:t>, description, </a:t>
                      </a:r>
                      <a:r>
                        <a:rPr lang="en-US" altLang="zh-CN" dirty="0" err="1"/>
                        <a:t>create_time</a:t>
                      </a:r>
                      <a:r>
                        <a:rPr lang="en-US" altLang="zh-CN" dirty="0"/>
                        <a:t>, </a:t>
                      </a:r>
                      <a:r>
                        <a:rPr lang="en-US" altLang="zh-CN" dirty="0" err="1"/>
                        <a:t>update_time</a:t>
                      </a:r>
                      <a:r>
                        <a:rPr lang="en-US" altLang="zh-CN" dirty="0"/>
                        <a:t>, </a:t>
                      </a:r>
                      <a:r>
                        <a:rPr lang="en-US" altLang="zh-CN" dirty="0" err="1"/>
                        <a:t>amount_of_follows</a:t>
                      </a:r>
                      <a:r>
                        <a:rPr lang="en-US" altLang="zh-C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511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sub_group</a:t>
                      </a:r>
                      <a:r>
                        <a:rPr lang="en-US" dirty="0"/>
                        <a:t>(</a:t>
                      </a:r>
                      <a:r>
                        <a:rPr lang="en-US" u="sng" dirty="0">
                          <a:highlight>
                            <a:srgbClr val="00FFFF"/>
                          </a:highlight>
                        </a:rPr>
                        <a:t>id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group_name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sub_group_name</a:t>
                      </a:r>
                      <a:r>
                        <a:rPr lang="en-US" dirty="0"/>
                        <a:t>)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592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blog_questions</a:t>
                      </a:r>
                      <a:r>
                        <a:rPr lang="en-US" dirty="0"/>
                        <a:t>(</a:t>
                      </a:r>
                      <a:r>
                        <a:rPr lang="en-US" u="sng" dirty="0">
                          <a:highlight>
                            <a:srgbClr val="C0C0C0"/>
                          </a:highlight>
                        </a:rPr>
                        <a:t>id</a:t>
                      </a:r>
                      <a:r>
                        <a:rPr lang="en-US" dirty="0"/>
                        <a:t>, title, </a:t>
                      </a:r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author_id</a:t>
                      </a:r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,</a:t>
                      </a:r>
                      <a:r>
                        <a:rPr lang="en-US" dirty="0"/>
                        <a:t> </a:t>
                      </a:r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group_type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00FFFF"/>
                          </a:highlight>
                        </a:rPr>
                        <a:t>sub_group_type</a:t>
                      </a:r>
                      <a:r>
                        <a:rPr lang="en-US" dirty="0"/>
                        <a:t>, content, code, lang, </a:t>
                      </a:r>
                      <a:r>
                        <a:rPr lang="en-US" dirty="0" err="1"/>
                        <a:t>content_format</a:t>
                      </a:r>
                      <a:r>
                        <a:rPr lang="en-US" dirty="0"/>
                        <a:t>, like, follow, hot, </a:t>
                      </a:r>
                      <a:r>
                        <a:rPr lang="en-US" dirty="0" err="1"/>
                        <a:t>create_time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update_time</a:t>
                      </a:r>
                      <a:r>
                        <a:rPr lang="en-US" dirty="0"/>
                        <a:t>, views)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469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blog_answers</a:t>
                      </a:r>
                      <a:r>
                        <a:rPr lang="en-US" dirty="0"/>
                        <a:t>(</a:t>
                      </a:r>
                      <a:r>
                        <a:rPr lang="en-US" u="sng" dirty="0">
                          <a:highlight>
                            <a:srgbClr val="FF0000"/>
                          </a:highlight>
                        </a:rPr>
                        <a:t>id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C0C0C0"/>
                          </a:highlight>
                        </a:rPr>
                        <a:t>question_id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father_answer_id</a:t>
                      </a:r>
                      <a:r>
                        <a:rPr lang="en-US" dirty="0"/>
                        <a:t>, content, code, lang, </a:t>
                      </a:r>
                      <a:r>
                        <a:rPr lang="en-US" dirty="0" err="1"/>
                        <a:t>content_format</a:t>
                      </a:r>
                      <a:r>
                        <a:rPr lang="en-US" dirty="0"/>
                        <a:t>, like, </a:t>
                      </a:r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author_id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create_time</a:t>
                      </a:r>
                      <a:r>
                        <a:rPr lang="en-US" dirty="0"/>
                        <a:t>)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979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file(</a:t>
                      </a:r>
                      <a:r>
                        <a:rPr lang="en-US" u="sng" dirty="0"/>
                        <a:t>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url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C0C0C0"/>
                          </a:highlight>
                        </a:rPr>
                        <a:t>corresponding_question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FF0000"/>
                          </a:highlight>
                        </a:rPr>
                        <a:t>corresponding_answer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create_time</a:t>
                      </a:r>
                      <a:r>
                        <a:rPr lang="en-US" dirty="0"/>
                        <a:t>)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078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picture(</a:t>
                      </a:r>
                      <a:r>
                        <a:rPr lang="en-US" u="sng" dirty="0"/>
                        <a:t>id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url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highlight>
                            <a:srgbClr val="C0C0C0"/>
                          </a:highlight>
                        </a:rPr>
                        <a:t>question</a:t>
                      </a:r>
                      <a:r>
                        <a:rPr lang="en-US" dirty="0"/>
                        <a:t>, </a:t>
                      </a:r>
                      <a:r>
                        <a:rPr lang="en-US" dirty="0">
                          <a:highlight>
                            <a:srgbClr val="FF0000"/>
                          </a:highlight>
                        </a:rPr>
                        <a:t>answer</a:t>
                      </a:r>
                      <a:r>
                        <a:rPr lang="en-US" dirty="0"/>
                        <a:t>, </a:t>
                      </a:r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group_name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create_time</a:t>
                      </a:r>
                      <a:r>
                        <a:rPr lang="en-US" dirty="0"/>
                        <a:t>)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961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65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721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386099" y="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Normalization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D422E96-60F6-4939-8F85-7559D18D6DF9}"/>
              </a:ext>
            </a:extLst>
          </p:cNvPr>
          <p:cNvSpPr txBox="1"/>
          <p:nvPr/>
        </p:nvSpPr>
        <p:spPr>
          <a:xfrm>
            <a:off x="488189" y="664026"/>
            <a:ext cx="816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group(</a:t>
            </a:r>
            <a:r>
              <a:rPr lang="en-US" altLang="zh-CN" u="sng" dirty="0"/>
              <a:t>id</a:t>
            </a:r>
            <a:r>
              <a:rPr lang="en-US" altLang="zh-CN" dirty="0"/>
              <a:t>, </a:t>
            </a:r>
            <a:r>
              <a:rPr lang="en-US" altLang="zh-CN" dirty="0" err="1"/>
              <a:t>group_name</a:t>
            </a:r>
            <a:r>
              <a:rPr lang="en-US" altLang="zh-CN" dirty="0"/>
              <a:t>, </a:t>
            </a:r>
            <a:r>
              <a:rPr lang="en-US" altLang="zh-CN" dirty="0" err="1"/>
              <a:t>sub_group_name</a:t>
            </a:r>
            <a:r>
              <a:rPr lang="en-US" altLang="zh-CN" dirty="0"/>
              <a:t>, description, </a:t>
            </a:r>
            <a:r>
              <a:rPr lang="en-US" altLang="zh-CN" dirty="0" err="1"/>
              <a:t>create_time</a:t>
            </a:r>
            <a:r>
              <a:rPr lang="en-US" altLang="zh-CN" dirty="0"/>
              <a:t>, </a:t>
            </a:r>
            <a:r>
              <a:rPr lang="en-US" altLang="zh-CN" dirty="0" err="1"/>
              <a:t>update_time</a:t>
            </a:r>
            <a:r>
              <a:rPr lang="en-US" altLang="zh-CN" dirty="0"/>
              <a:t>, </a:t>
            </a:r>
            <a:r>
              <a:rPr lang="en-US" altLang="zh-CN" dirty="0" err="1"/>
              <a:t>amount_of_follows</a:t>
            </a:r>
            <a:r>
              <a:rPr lang="en-US" altLang="zh-CN" dirty="0"/>
              <a:t>) </a:t>
            </a:r>
            <a:endParaRPr lang="zh-CN" altLang="en-US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F4A8065F-CA94-4780-968B-0B841B529316}"/>
              </a:ext>
            </a:extLst>
          </p:cNvPr>
          <p:cNvGraphicFramePr>
            <a:graphicFrameLocks noGrp="1"/>
          </p:cNvGraphicFramePr>
          <p:nvPr/>
        </p:nvGraphicFramePr>
        <p:xfrm>
          <a:off x="786150" y="1118058"/>
          <a:ext cx="7426777" cy="898117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343273">
                  <a:extLst>
                    <a:ext uri="{9D8B030D-6E8A-4147-A177-3AD203B41FA5}">
                      <a16:colId xmlns:a16="http://schemas.microsoft.com/office/drawing/2014/main" val="2593928297"/>
                    </a:ext>
                  </a:extLst>
                </a:gridCol>
                <a:gridCol w="1080849">
                  <a:extLst>
                    <a:ext uri="{9D8B030D-6E8A-4147-A177-3AD203B41FA5}">
                      <a16:colId xmlns:a16="http://schemas.microsoft.com/office/drawing/2014/main" val="2524161244"/>
                    </a:ext>
                  </a:extLst>
                </a:gridCol>
                <a:gridCol w="1443033">
                  <a:extLst>
                    <a:ext uri="{9D8B030D-6E8A-4147-A177-3AD203B41FA5}">
                      <a16:colId xmlns:a16="http://schemas.microsoft.com/office/drawing/2014/main" val="3074941648"/>
                    </a:ext>
                  </a:extLst>
                </a:gridCol>
                <a:gridCol w="937046">
                  <a:extLst>
                    <a:ext uri="{9D8B030D-6E8A-4147-A177-3AD203B41FA5}">
                      <a16:colId xmlns:a16="http://schemas.microsoft.com/office/drawing/2014/main" val="850130724"/>
                    </a:ext>
                  </a:extLst>
                </a:gridCol>
                <a:gridCol w="1043737">
                  <a:extLst>
                    <a:ext uri="{9D8B030D-6E8A-4147-A177-3AD203B41FA5}">
                      <a16:colId xmlns:a16="http://schemas.microsoft.com/office/drawing/2014/main" val="445087974"/>
                    </a:ext>
                  </a:extLst>
                </a:gridCol>
                <a:gridCol w="1057655">
                  <a:extLst>
                    <a:ext uri="{9D8B030D-6E8A-4147-A177-3AD203B41FA5}">
                      <a16:colId xmlns:a16="http://schemas.microsoft.com/office/drawing/2014/main" val="3845199210"/>
                    </a:ext>
                  </a:extLst>
                </a:gridCol>
                <a:gridCol w="1521184">
                  <a:extLst>
                    <a:ext uri="{9D8B030D-6E8A-4147-A177-3AD203B41FA5}">
                      <a16:colId xmlns:a16="http://schemas.microsoft.com/office/drawing/2014/main" val="1409602285"/>
                    </a:ext>
                  </a:extLst>
                </a:gridCol>
              </a:tblGrid>
              <a:tr h="440917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group_name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sub_group_name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create_time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update_time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amount_of_follows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610077"/>
                  </a:ext>
                </a:extLst>
              </a:tr>
              <a:tr h="440917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CSC3170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{Assignment1, Assignment2, …}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Database System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2022-04-30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null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100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775537"/>
                  </a:ext>
                </a:extLst>
              </a:tr>
            </a:tbl>
          </a:graphicData>
        </a:graphic>
      </p:graphicFrame>
      <p:sp>
        <p:nvSpPr>
          <p:cNvPr id="4" name="箭头: 下 3">
            <a:extLst>
              <a:ext uri="{FF2B5EF4-FFF2-40B4-BE49-F238E27FC236}">
                <a16:creationId xmlns:a16="http://schemas.microsoft.com/office/drawing/2014/main" id="{58567E45-54A8-4151-BE89-1FA97FB2AFFE}"/>
              </a:ext>
            </a:extLst>
          </p:cNvPr>
          <p:cNvSpPr/>
          <p:nvPr/>
        </p:nvSpPr>
        <p:spPr>
          <a:xfrm>
            <a:off x="4171949" y="2130879"/>
            <a:ext cx="266700" cy="410935"/>
          </a:xfrm>
          <a:prstGeom prst="downArrow">
            <a:avLst>
              <a:gd name="adj1" fmla="val 25510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E8BA15B-25B2-4624-B180-B6405184116F}"/>
              </a:ext>
            </a:extLst>
          </p:cNvPr>
          <p:cNvSpPr txBox="1"/>
          <p:nvPr/>
        </p:nvSpPr>
        <p:spPr>
          <a:xfrm>
            <a:off x="488189" y="2533606"/>
            <a:ext cx="6676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group(</a:t>
            </a:r>
            <a:r>
              <a:rPr lang="en-US" altLang="zh-CN" u="sng" dirty="0"/>
              <a:t>id</a:t>
            </a:r>
            <a:r>
              <a:rPr lang="en-US" altLang="zh-CN" dirty="0"/>
              <a:t>, </a:t>
            </a:r>
            <a:r>
              <a:rPr lang="en-US" altLang="zh-CN" dirty="0" err="1"/>
              <a:t>group_name</a:t>
            </a:r>
            <a:r>
              <a:rPr lang="en-US" altLang="zh-CN" dirty="0"/>
              <a:t>, description, </a:t>
            </a:r>
            <a:r>
              <a:rPr lang="en-US" altLang="zh-CN" dirty="0" err="1"/>
              <a:t>create_time</a:t>
            </a:r>
            <a:r>
              <a:rPr lang="en-US" altLang="zh-CN" dirty="0"/>
              <a:t>, </a:t>
            </a:r>
            <a:r>
              <a:rPr lang="en-US" altLang="zh-CN" dirty="0" err="1"/>
              <a:t>update_time</a:t>
            </a:r>
            <a:r>
              <a:rPr lang="en-US" altLang="zh-CN" dirty="0"/>
              <a:t>, </a:t>
            </a:r>
            <a:r>
              <a:rPr lang="en-US" altLang="zh-CN" dirty="0" err="1"/>
              <a:t>amount_of_follows</a:t>
            </a:r>
            <a:r>
              <a:rPr lang="en-US" altLang="zh-CN" dirty="0"/>
              <a:t>)</a:t>
            </a: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DF835837-758E-43B9-81EE-FE05945ECD3F}"/>
              </a:ext>
            </a:extLst>
          </p:cNvPr>
          <p:cNvGraphicFramePr>
            <a:graphicFrameLocks noGrp="1"/>
          </p:cNvGraphicFramePr>
          <p:nvPr/>
        </p:nvGraphicFramePr>
        <p:xfrm>
          <a:off x="784045" y="2920312"/>
          <a:ext cx="6085115" cy="877004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305256">
                  <a:extLst>
                    <a:ext uri="{9D8B030D-6E8A-4147-A177-3AD203B41FA5}">
                      <a16:colId xmlns:a16="http://schemas.microsoft.com/office/drawing/2014/main" val="3089841012"/>
                    </a:ext>
                  </a:extLst>
                </a:gridCol>
                <a:gridCol w="1090412">
                  <a:extLst>
                    <a:ext uri="{9D8B030D-6E8A-4147-A177-3AD203B41FA5}">
                      <a16:colId xmlns:a16="http://schemas.microsoft.com/office/drawing/2014/main" val="2852879713"/>
                    </a:ext>
                  </a:extLst>
                </a:gridCol>
                <a:gridCol w="966316">
                  <a:extLst>
                    <a:ext uri="{9D8B030D-6E8A-4147-A177-3AD203B41FA5}">
                      <a16:colId xmlns:a16="http://schemas.microsoft.com/office/drawing/2014/main" val="1552936767"/>
                    </a:ext>
                  </a:extLst>
                </a:gridCol>
                <a:gridCol w="1035872">
                  <a:extLst>
                    <a:ext uri="{9D8B030D-6E8A-4147-A177-3AD203B41FA5}">
                      <a16:colId xmlns:a16="http://schemas.microsoft.com/office/drawing/2014/main" val="513759398"/>
                    </a:ext>
                  </a:extLst>
                </a:gridCol>
                <a:gridCol w="1100925">
                  <a:extLst>
                    <a:ext uri="{9D8B030D-6E8A-4147-A177-3AD203B41FA5}">
                      <a16:colId xmlns:a16="http://schemas.microsoft.com/office/drawing/2014/main" val="533396825"/>
                    </a:ext>
                  </a:extLst>
                </a:gridCol>
                <a:gridCol w="1586334">
                  <a:extLst>
                    <a:ext uri="{9D8B030D-6E8A-4147-A177-3AD203B41FA5}">
                      <a16:colId xmlns:a16="http://schemas.microsoft.com/office/drawing/2014/main" val="1382865043"/>
                    </a:ext>
                  </a:extLst>
                </a:gridCol>
              </a:tblGrid>
              <a:tr h="419804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group_name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description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create_time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update_time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Amount_of_follows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731881"/>
                  </a:ext>
                </a:extLst>
              </a:tr>
              <a:tr h="419804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CSC3170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Database System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2020-04-30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Null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100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71241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33475222-9253-4D08-999F-4DF90DC615B5}"/>
              </a:ext>
            </a:extLst>
          </p:cNvPr>
          <p:cNvSpPr txBox="1"/>
          <p:nvPr/>
        </p:nvSpPr>
        <p:spPr>
          <a:xfrm>
            <a:off x="488189" y="3857548"/>
            <a:ext cx="3930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sub_group</a:t>
            </a:r>
            <a:r>
              <a:rPr lang="en-US" altLang="zh-CN" dirty="0"/>
              <a:t>(</a:t>
            </a:r>
            <a:r>
              <a:rPr lang="en-US" altLang="zh-CN" u="sng" dirty="0"/>
              <a:t>id</a:t>
            </a:r>
            <a:r>
              <a:rPr lang="en-US" altLang="zh-CN" dirty="0"/>
              <a:t>, </a:t>
            </a:r>
            <a:r>
              <a:rPr lang="en-US" altLang="zh-CN" dirty="0" err="1"/>
              <a:t>group_name</a:t>
            </a:r>
            <a:r>
              <a:rPr lang="en-US" altLang="zh-CN" dirty="0"/>
              <a:t>, </a:t>
            </a:r>
            <a:r>
              <a:rPr lang="en-US" altLang="zh-CN" dirty="0" err="1"/>
              <a:t>sub_group_name</a:t>
            </a:r>
            <a:r>
              <a:rPr lang="en-US" altLang="zh-CN" dirty="0"/>
              <a:t>) </a:t>
            </a:r>
            <a:endParaRPr lang="zh-CN" altLang="en-US" dirty="0"/>
          </a:p>
        </p:txBody>
      </p:sp>
      <p:graphicFrame>
        <p:nvGraphicFramePr>
          <p:cNvPr id="10" name="表格 12">
            <a:extLst>
              <a:ext uri="{FF2B5EF4-FFF2-40B4-BE49-F238E27FC236}">
                <a16:creationId xmlns:a16="http://schemas.microsoft.com/office/drawing/2014/main" id="{4B34DA76-8AA8-4A5C-B160-68DB56D1764C}"/>
              </a:ext>
            </a:extLst>
          </p:cNvPr>
          <p:cNvGraphicFramePr>
            <a:graphicFrameLocks noGrp="1"/>
          </p:cNvGraphicFramePr>
          <p:nvPr/>
        </p:nvGraphicFramePr>
        <p:xfrm>
          <a:off x="786150" y="4217142"/>
          <a:ext cx="2958193" cy="822960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356507">
                  <a:extLst>
                    <a:ext uri="{9D8B030D-6E8A-4147-A177-3AD203B41FA5}">
                      <a16:colId xmlns:a16="http://schemas.microsoft.com/office/drawing/2014/main" val="660695651"/>
                    </a:ext>
                  </a:extLst>
                </a:gridCol>
                <a:gridCol w="1088572">
                  <a:extLst>
                    <a:ext uri="{9D8B030D-6E8A-4147-A177-3AD203B41FA5}">
                      <a16:colId xmlns:a16="http://schemas.microsoft.com/office/drawing/2014/main" val="2071643571"/>
                    </a:ext>
                  </a:extLst>
                </a:gridCol>
                <a:gridCol w="1513114">
                  <a:extLst>
                    <a:ext uri="{9D8B030D-6E8A-4147-A177-3AD203B41FA5}">
                      <a16:colId xmlns:a16="http://schemas.microsoft.com/office/drawing/2014/main" val="1492830719"/>
                    </a:ext>
                  </a:extLst>
                </a:gridCol>
              </a:tblGrid>
              <a:tr h="248247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id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group_name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err="1"/>
                        <a:t>sub_group_name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622886"/>
                  </a:ext>
                </a:extLst>
              </a:tr>
              <a:tr h="248247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1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CSC3170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Assignment1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9467218"/>
                  </a:ext>
                </a:extLst>
              </a:tr>
              <a:tr h="248247"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2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CSC3170</a:t>
                      </a:r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/>
                        <a:t>Assignment2</a:t>
                      </a: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7060066"/>
                  </a:ext>
                </a:extLst>
              </a:tr>
            </a:tbl>
          </a:graphicData>
        </a:graphic>
      </p:graphicFrame>
      <p:sp>
        <p:nvSpPr>
          <p:cNvPr id="13" name="矩形 12">
            <a:extLst>
              <a:ext uri="{FF2B5EF4-FFF2-40B4-BE49-F238E27FC236}">
                <a16:creationId xmlns:a16="http://schemas.microsoft.com/office/drawing/2014/main" id="{14D12814-C49B-4B96-80C8-0DD5A1BE1610}"/>
              </a:ext>
            </a:extLst>
          </p:cNvPr>
          <p:cNvSpPr/>
          <p:nvPr/>
        </p:nvSpPr>
        <p:spPr>
          <a:xfrm>
            <a:off x="6389702" y="4187086"/>
            <a:ext cx="95891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1NF</a:t>
            </a:r>
            <a:endParaRPr lang="zh-CN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508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2954CB-D1DC-4C50-BE6D-47AA27F1C6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10;p17">
            <a:extLst>
              <a:ext uri="{FF2B5EF4-FFF2-40B4-BE49-F238E27FC236}">
                <a16:creationId xmlns:a16="http://schemas.microsoft.com/office/drawing/2014/main" id="{5EA2BBB7-8865-4911-8D95-3FB3A3C3C7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6099" y="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Normalization</a:t>
            </a:r>
            <a:endParaRPr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4414C6B-82FA-4973-9E3F-5444414CDC3B}"/>
              </a:ext>
            </a:extLst>
          </p:cNvPr>
          <p:cNvSpPr/>
          <p:nvPr/>
        </p:nvSpPr>
        <p:spPr>
          <a:xfrm>
            <a:off x="337114" y="1816171"/>
            <a:ext cx="191590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Unique id</a:t>
            </a:r>
            <a:endParaRPr lang="zh-CN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04EF2741-6023-405C-BD86-4775316C41A4}"/>
              </a:ext>
            </a:extLst>
          </p:cNvPr>
          <p:cNvSpPr/>
          <p:nvPr/>
        </p:nvSpPr>
        <p:spPr>
          <a:xfrm>
            <a:off x="2454729" y="2045417"/>
            <a:ext cx="1540328" cy="152400"/>
          </a:xfrm>
          <a:prstGeom prst="rightArrow">
            <a:avLst>
              <a:gd name="adj1" fmla="val 14285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906F3C97-B85C-44BC-94AD-458FA7091845}"/>
              </a:ext>
            </a:extLst>
          </p:cNvPr>
          <p:cNvSpPr/>
          <p:nvPr/>
        </p:nvSpPr>
        <p:spPr>
          <a:xfrm>
            <a:off x="4288959" y="1121562"/>
            <a:ext cx="478971" cy="1953986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DFD1F82-372D-45DF-B3F4-7DBDAFEFC09C}"/>
              </a:ext>
            </a:extLst>
          </p:cNvPr>
          <p:cNvSpPr txBox="1"/>
          <p:nvPr/>
        </p:nvSpPr>
        <p:spPr>
          <a:xfrm>
            <a:off x="4849586" y="859952"/>
            <a:ext cx="389080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Nonprime attributes are fully functionally </a:t>
            </a:r>
          </a:p>
          <a:p>
            <a:r>
              <a:rPr lang="en-US" altLang="zh-CN" sz="1600" dirty="0"/>
              <a:t>dependent on the primary key (id)</a:t>
            </a:r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No nonprime attributes are transitively </a:t>
            </a:r>
          </a:p>
          <a:p>
            <a:r>
              <a:rPr lang="en-US" altLang="zh-CN" sz="1600" dirty="0"/>
              <a:t>dependent on the primary key (id)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1B03212-6C10-4F44-81BA-132EC96BA560}"/>
              </a:ext>
            </a:extLst>
          </p:cNvPr>
          <p:cNvSpPr/>
          <p:nvPr/>
        </p:nvSpPr>
        <p:spPr>
          <a:xfrm>
            <a:off x="3054495" y="3886867"/>
            <a:ext cx="223490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altLang="zh-CN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NF &amp; 3NF</a:t>
            </a:r>
            <a:endParaRPr lang="zh-CN" alt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8282393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712</Words>
  <Application>Microsoft Macintosh PowerPoint</Application>
  <PresentationFormat>On-screen Show (16:9)</PresentationFormat>
  <Paragraphs>154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Calibri</vt:lpstr>
      <vt:lpstr>Arial</vt:lpstr>
      <vt:lpstr>Microsoft Tai Le</vt:lpstr>
      <vt:lpstr>Roboto Slab</vt:lpstr>
      <vt:lpstr>Source Sans Pro</vt:lpstr>
      <vt:lpstr>Palanquin</vt:lpstr>
      <vt:lpstr>Signika</vt:lpstr>
      <vt:lpstr>Cordelia template</vt:lpstr>
      <vt:lpstr>CUHKSZ-Overflow -an online forum database design</vt:lpstr>
      <vt:lpstr>Contents</vt:lpstr>
      <vt:lpstr>1. Introduction</vt:lpstr>
      <vt:lpstr>PowerPoint Presentation</vt:lpstr>
      <vt:lpstr>2. ER-diagram &amp; Relational Schema &amp; Normalization</vt:lpstr>
      <vt:lpstr>E-R diagram</vt:lpstr>
      <vt:lpstr>Schema</vt:lpstr>
      <vt:lpstr>Normalization</vt:lpstr>
      <vt:lpstr>Normalization</vt:lpstr>
      <vt:lpstr>3. Sample Queries</vt:lpstr>
      <vt:lpstr>DDL: Definition with integrity constraints </vt:lpstr>
      <vt:lpstr># Query 1: directly interacts with database</vt:lpstr>
      <vt:lpstr># Query 2: Query within python: SELECT</vt:lpstr>
      <vt:lpstr># Query 3: Query within python: UPDATE</vt:lpstr>
      <vt:lpstr># Query 3: Query within python: DELETE</vt:lpstr>
      <vt:lpstr>Other Ways</vt:lpstr>
      <vt:lpstr>4. Improve with index </vt:lpstr>
      <vt:lpstr>Hash Index</vt:lpstr>
      <vt:lpstr>B-Tree Index</vt:lpstr>
      <vt:lpstr>username</vt:lpstr>
      <vt:lpstr>5. Web Demo</vt:lpstr>
      <vt:lpstr>6. Data Mining</vt:lpstr>
      <vt:lpstr>Searching Process</vt:lpstr>
      <vt:lpstr>Search Engine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CUHKSZ-Overflow -Online Forum Database Design</dc:title>
  <cp:lastModifiedBy>office</cp:lastModifiedBy>
  <cp:revision>27</cp:revision>
  <dcterms:modified xsi:type="dcterms:W3CDTF">2022-05-07T16:00:37Z</dcterms:modified>
</cp:coreProperties>
</file>